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58" r:id="rId3"/>
    <p:sldId id="359" r:id="rId4"/>
    <p:sldId id="360" r:id="rId5"/>
    <p:sldId id="361" r:id="rId6"/>
    <p:sldId id="362" r:id="rId7"/>
    <p:sldId id="364" r:id="rId8"/>
    <p:sldId id="365" r:id="rId9"/>
    <p:sldId id="366" r:id="rId10"/>
    <p:sldId id="367" r:id="rId11"/>
    <p:sldId id="368" r:id="rId12"/>
    <p:sldId id="369" r:id="rId13"/>
    <p:sldId id="370" r:id="rId14"/>
    <p:sldId id="371" r:id="rId15"/>
    <p:sldId id="372" r:id="rId16"/>
    <p:sldId id="373" r:id="rId17"/>
    <p:sldId id="374" r:id="rId18"/>
    <p:sldId id="375" r:id="rId19"/>
    <p:sldId id="376" r:id="rId20"/>
    <p:sldId id="377" r:id="rId21"/>
    <p:sldId id="378" r:id="rId22"/>
    <p:sldId id="379" r:id="rId23"/>
    <p:sldId id="382" r:id="rId24"/>
    <p:sldId id="383" r:id="rId25"/>
    <p:sldId id="384" r:id="rId26"/>
    <p:sldId id="381" r:id="rId27"/>
    <p:sldId id="389" r:id="rId28"/>
    <p:sldId id="386" r:id="rId29"/>
    <p:sldId id="385" r:id="rId30"/>
    <p:sldId id="388" r:id="rId31"/>
    <p:sldId id="387" r:id="rId32"/>
    <p:sldId id="307" r:id="rId33"/>
    <p:sldId id="258" r:id="rId3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247" autoAdjust="0"/>
    <p:restoredTop sz="94660"/>
  </p:normalViewPr>
  <p:slideViewPr>
    <p:cSldViewPr>
      <p:cViewPr varScale="1">
        <p:scale>
          <a:sx n="89" d="100"/>
          <a:sy n="89" d="100"/>
        </p:scale>
        <p:origin x="533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17513" y="685800"/>
            <a:ext cx="8308975" cy="838200"/>
          </a:xfrm>
        </p:spPr>
        <p:txBody>
          <a:bodyPr/>
          <a:lstStyle>
            <a:lvl1pPr algn="l">
              <a:defRPr sz="4600" b="1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7513" y="1524000"/>
            <a:ext cx="8308975" cy="528638"/>
          </a:xfrm>
        </p:spPr>
        <p:txBody>
          <a:bodyPr/>
          <a:lstStyle>
            <a:lvl1pPr marL="0" indent="0">
              <a:buFontTx/>
              <a:buNone/>
              <a:defRPr sz="2400">
                <a:solidFill>
                  <a:srgbClr val="CBDB2C"/>
                </a:solidFill>
              </a:defRPr>
            </a:lvl1pPr>
          </a:lstStyle>
          <a:p>
            <a:r>
              <a:rPr lang="zh-CN" altLang="en-US" smtClean="0"/>
              <a:t>单击此处编辑母版副标题样式</a:t>
            </a:r>
            <a:endParaRPr lang="en-US" altLang="zh-CN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dt" sz="half" idx="2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3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4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152400"/>
            <a:ext cx="1943100" cy="59436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152400"/>
            <a:ext cx="5676900" cy="59436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524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zh-CN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7772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add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宋体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宋体" charset="-122"/>
              </a:defRPr>
            </a:lvl1pPr>
          </a:lstStyle>
          <a:p>
            <a:endParaRPr lang="zh-CN" alt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  <a:ea typeface="宋体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我们如何面对危机？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科技文明通论第十四讲</a:t>
            </a:r>
            <a:endParaRPr lang="en-US" altLang="zh-CN" dirty="0" smtClean="0"/>
          </a:p>
          <a:p>
            <a:r>
              <a:rPr lang="zh-CN" altLang="en-US" dirty="0" smtClean="0"/>
              <a:t>上海辰山植物园高级工程师　刘夙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爆炸形 2 5"/>
          <p:cNvSpPr/>
          <p:nvPr/>
        </p:nvSpPr>
        <p:spPr bwMode="auto">
          <a:xfrm rot="19927500">
            <a:off x="3977083" y="229223"/>
            <a:ext cx="5568470" cy="7213033"/>
          </a:xfrm>
          <a:prstGeom prst="irregularSeal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5" name="爆炸形 2 4"/>
          <p:cNvSpPr/>
          <p:nvPr/>
        </p:nvSpPr>
        <p:spPr bwMode="auto">
          <a:xfrm rot="16842397" flipH="1">
            <a:off x="-1752955" y="1194334"/>
            <a:ext cx="7429816" cy="5226920"/>
          </a:xfrm>
          <a:prstGeom prst="irregularSeal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第四次全球危机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7544" y="1828800"/>
            <a:ext cx="3810000" cy="4267200"/>
          </a:xfrm>
        </p:spPr>
        <p:txBody>
          <a:bodyPr/>
          <a:lstStyle/>
          <a:p>
            <a:r>
              <a:rPr lang="zh-CN" altLang="en-US" dirty="0" smtClean="0"/>
              <a:t>生命科学和医学危机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传染病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慢性病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医疗福利问题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老龄化问题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青春期问题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转基因争论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克隆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基因歧视</a:t>
            </a:r>
            <a:endParaRPr lang="en-US" altLang="zh-CN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80470" y="1828800"/>
            <a:ext cx="4030216" cy="4336504"/>
          </a:xfrm>
        </p:spPr>
        <p:txBody>
          <a:bodyPr/>
          <a:lstStyle/>
          <a:p>
            <a:r>
              <a:rPr lang="zh-CN" altLang="en-US" dirty="0" smtClean="0"/>
              <a:t>社会危机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国家认同问题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民主问题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专制问题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核战争</a:t>
            </a:r>
            <a:endParaRPr lang="en-US" altLang="zh-CN" dirty="0" smtClean="0"/>
          </a:p>
          <a:p>
            <a:r>
              <a:rPr lang="zh-CN" altLang="en-US" dirty="0" smtClean="0"/>
              <a:t>“人道危机”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死刑存废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文化多元主义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经济自由主义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平等主义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3" grpId="0" build="p"/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pic>
        <p:nvPicPr>
          <p:cNvPr id="5" name="内容占位符 4" descr="13艾滋病.jpe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401601" y="2780928"/>
            <a:ext cx="4094199" cy="2209567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22440" y="1970112"/>
            <a:ext cx="3810000" cy="4267200"/>
          </a:xfrm>
        </p:spPr>
        <p:txBody>
          <a:bodyPr/>
          <a:lstStyle/>
          <a:p>
            <a:r>
              <a:rPr lang="zh-CN" altLang="en-US" dirty="0" smtClean="0"/>
              <a:t>传染病卷土重来</a:t>
            </a:r>
            <a:endParaRPr lang="en-US" altLang="zh-CN" dirty="0" smtClean="0"/>
          </a:p>
          <a:p>
            <a:r>
              <a:rPr lang="zh-CN" altLang="en-US" dirty="0" smtClean="0"/>
              <a:t>艾滋病</a:t>
            </a:r>
            <a:endParaRPr lang="en-US" altLang="zh-CN" dirty="0" smtClean="0"/>
          </a:p>
          <a:p>
            <a:r>
              <a:rPr lang="zh-CN" altLang="en-US" dirty="0" smtClean="0"/>
              <a:t>病菌的抗药性</a:t>
            </a:r>
            <a:endParaRPr lang="en-US" altLang="zh-CN" dirty="0" smtClean="0"/>
          </a:p>
          <a:p>
            <a:r>
              <a:rPr lang="zh-CN" altLang="en-US" dirty="0" smtClean="0"/>
              <a:t>移风易俗的困难性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pic>
        <p:nvPicPr>
          <p:cNvPr id="5" name="内容占位符 4" descr="9.3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467544" y="2200098"/>
            <a:ext cx="4028256" cy="3343452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棘手的“富贵病”</a:t>
            </a:r>
            <a:endParaRPr lang="en-US" altLang="zh-CN" dirty="0" smtClean="0"/>
          </a:p>
          <a:p>
            <a:r>
              <a:rPr lang="zh-CN" altLang="en-US" dirty="0" smtClean="0"/>
              <a:t>癌症</a:t>
            </a:r>
            <a:endParaRPr lang="en-US" altLang="zh-CN" dirty="0" smtClean="0"/>
          </a:p>
          <a:p>
            <a:r>
              <a:rPr lang="zh-CN" altLang="en-US" dirty="0" smtClean="0"/>
              <a:t>糖尿病</a:t>
            </a:r>
            <a:endParaRPr lang="en-US" altLang="zh-CN" dirty="0" smtClean="0"/>
          </a:p>
          <a:p>
            <a:r>
              <a:rPr lang="zh-CN" altLang="en-US" dirty="0" smtClean="0"/>
              <a:t>心血管病</a:t>
            </a:r>
            <a:endParaRPr lang="en-US" altLang="zh-CN" dirty="0" smtClean="0"/>
          </a:p>
          <a:p>
            <a:r>
              <a:rPr lang="zh-CN" altLang="en-US" dirty="0" smtClean="0"/>
              <a:t>脑血管病</a:t>
            </a:r>
            <a:endParaRPr lang="en-US" altLang="zh-CN" dirty="0" smtClean="0"/>
          </a:p>
          <a:p>
            <a:r>
              <a:rPr lang="zh-CN" altLang="en-US" dirty="0" smtClean="0"/>
              <a:t>慢性肾病</a:t>
            </a:r>
            <a:endParaRPr lang="en-US" altLang="zh-CN" dirty="0" smtClean="0"/>
          </a:p>
          <a:p>
            <a:r>
              <a:rPr lang="zh-CN" altLang="en-US" dirty="0" smtClean="0"/>
              <a:t>阿尔茨海默病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pic>
        <p:nvPicPr>
          <p:cNvPr id="5" name="内容占位符 4" descr="13医闹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91021" y="1828800"/>
            <a:ext cx="3199558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医疗福利：可持续和平等的悖论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pic>
        <p:nvPicPr>
          <p:cNvPr id="5" name="内容占位符 4" descr="13b本草纲目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390178" y="2132856"/>
            <a:ext cx="4598246" cy="3672408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26496" y="2060848"/>
            <a:ext cx="3810000" cy="3979168"/>
          </a:xfrm>
        </p:spPr>
        <p:txBody>
          <a:bodyPr/>
          <a:lstStyle/>
          <a:p>
            <a:r>
              <a:rPr lang="zh-CN" altLang="en-US" dirty="0" smtClean="0"/>
              <a:t>现代医学 </a:t>
            </a:r>
            <a:r>
              <a:rPr lang="en-US" altLang="zh-CN" dirty="0" err="1" smtClean="0"/>
              <a:t>vs</a:t>
            </a:r>
            <a:r>
              <a:rPr lang="en-US" altLang="zh-CN" dirty="0" smtClean="0"/>
              <a:t> </a:t>
            </a:r>
            <a:r>
              <a:rPr lang="zh-CN" altLang="en-US" dirty="0" smtClean="0"/>
              <a:t>中医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pic>
        <p:nvPicPr>
          <p:cNvPr id="5" name="内容占位符 4" descr="13奶西村斗殴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364541" y="1828800"/>
            <a:ext cx="2452517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老龄化问题</a:t>
            </a:r>
            <a:endParaRPr lang="en-US" altLang="zh-CN" dirty="0" smtClean="0"/>
          </a:p>
          <a:p>
            <a:r>
              <a:rPr lang="zh-CN" altLang="en-US" dirty="0" smtClean="0"/>
              <a:t>青春期问题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pic>
        <p:nvPicPr>
          <p:cNvPr id="5" name="内容占位符 4" descr="!存放一段时间之后的转基因番茄（上）和普通番茄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827584" y="1828800"/>
            <a:ext cx="2107259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059832" y="1556792"/>
            <a:ext cx="5760640" cy="4824536"/>
          </a:xfrm>
        </p:spPr>
        <p:txBody>
          <a:bodyPr/>
          <a:lstStyle/>
          <a:p>
            <a:r>
              <a:rPr lang="en-US" altLang="zh-CN" dirty="0" smtClean="0"/>
              <a:t>1967</a:t>
            </a:r>
            <a:r>
              <a:rPr lang="zh-CN" altLang="en-US" dirty="0" smtClean="0"/>
              <a:t>年发现</a:t>
            </a:r>
            <a:r>
              <a:rPr lang="en-US" altLang="zh-CN" dirty="0" smtClean="0"/>
              <a:t>DNA</a:t>
            </a:r>
            <a:r>
              <a:rPr lang="zh-CN" altLang="en-US" dirty="0" smtClean="0"/>
              <a:t>连接酶（“基因胶水”）</a:t>
            </a:r>
            <a:endParaRPr lang="en-US" altLang="zh-CN" dirty="0" smtClean="0"/>
          </a:p>
          <a:p>
            <a:r>
              <a:rPr lang="en-US" altLang="zh-CN" dirty="0" smtClean="0"/>
              <a:t>1970</a:t>
            </a:r>
            <a:r>
              <a:rPr lang="zh-CN" altLang="en-US" dirty="0" smtClean="0"/>
              <a:t>年</a:t>
            </a:r>
            <a:r>
              <a:rPr lang="en-US" altLang="zh-CN" dirty="0" smtClean="0"/>
              <a:t>Smith</a:t>
            </a:r>
            <a:r>
              <a:rPr lang="zh-CN" altLang="en-US" dirty="0" smtClean="0"/>
              <a:t>和</a:t>
            </a:r>
            <a:r>
              <a:rPr lang="en-US" altLang="zh-CN" dirty="0" smtClean="0"/>
              <a:t>Wilcox</a:t>
            </a:r>
            <a:r>
              <a:rPr lang="zh-CN" altLang="en-US" dirty="0" smtClean="0"/>
              <a:t>发现限制性核酸内切酶（“基因剪刀”）</a:t>
            </a:r>
            <a:endParaRPr lang="en-US" altLang="zh-CN" dirty="0" smtClean="0"/>
          </a:p>
          <a:p>
            <a:r>
              <a:rPr lang="en-US" altLang="zh-CN" dirty="0" smtClean="0"/>
              <a:t>1972</a:t>
            </a:r>
            <a:r>
              <a:rPr lang="zh-CN" altLang="en-US" dirty="0" smtClean="0"/>
              <a:t>年</a:t>
            </a:r>
            <a:r>
              <a:rPr lang="en-US" altLang="zh-CN" dirty="0" smtClean="0"/>
              <a:t>Berg</a:t>
            </a:r>
            <a:r>
              <a:rPr lang="zh-CN" altLang="en-US" dirty="0" smtClean="0"/>
              <a:t>第一次制造重组</a:t>
            </a:r>
            <a:r>
              <a:rPr lang="en-US" altLang="zh-CN" dirty="0" smtClean="0"/>
              <a:t>DNA</a:t>
            </a:r>
          </a:p>
          <a:p>
            <a:r>
              <a:rPr lang="en-US" altLang="zh-CN" dirty="0" smtClean="0"/>
              <a:t>1977</a:t>
            </a:r>
            <a:r>
              <a:rPr lang="zh-CN" altLang="en-US" dirty="0" smtClean="0"/>
              <a:t>年用基因工程生产药物获得成功</a:t>
            </a:r>
            <a:endParaRPr lang="en-US" altLang="zh-CN" dirty="0" smtClean="0"/>
          </a:p>
          <a:p>
            <a:r>
              <a:rPr lang="en-US" altLang="zh-CN" dirty="0" smtClean="0"/>
              <a:t>1983</a:t>
            </a:r>
            <a:r>
              <a:rPr lang="zh-CN" altLang="en-US" dirty="0" smtClean="0"/>
              <a:t>年基因修饰植物问世</a:t>
            </a:r>
            <a:endParaRPr lang="en-US" altLang="zh-CN" dirty="0" smtClean="0"/>
          </a:p>
          <a:p>
            <a:r>
              <a:rPr lang="en-US" altLang="zh-CN" dirty="0" smtClean="0"/>
              <a:t>1994</a:t>
            </a:r>
            <a:r>
              <a:rPr lang="zh-CN" altLang="en-US" dirty="0" smtClean="0"/>
              <a:t>年美国第一种基因修饰农产品上市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pic>
        <p:nvPicPr>
          <p:cNvPr id="5" name="内容占位符 4" descr="13洛阳周王城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15297" y="1828800"/>
            <a:ext cx="5713406" cy="4267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pic>
        <p:nvPicPr>
          <p:cNvPr id="4" name="内容占位符 3" descr="13玉林狗肉节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331639" y="1797349"/>
            <a:ext cx="6645145" cy="4439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pic>
        <p:nvPicPr>
          <p:cNvPr id="6" name="内容占位符 5" descr="13航天育种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7544" y="1556792"/>
            <a:ext cx="4025902" cy="2952328"/>
          </a:xfrm>
        </p:spPr>
      </p:pic>
      <p:sp>
        <p:nvSpPr>
          <p:cNvPr id="4" name="爆炸形 2 3"/>
          <p:cNvSpPr/>
          <p:nvPr/>
        </p:nvSpPr>
        <p:spPr bwMode="auto">
          <a:xfrm>
            <a:off x="2411760" y="2924944"/>
            <a:ext cx="6480720" cy="3744416"/>
          </a:xfrm>
          <a:prstGeom prst="irregularSeal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5" name="内容占位符 4"/>
          <p:cNvSpPr txBox="1">
            <a:spLocks/>
          </p:cNvSpPr>
          <p:nvPr/>
        </p:nvSpPr>
        <p:spPr>
          <a:xfrm>
            <a:off x="3491880" y="4346376"/>
            <a:ext cx="3810000" cy="4267200"/>
          </a:xfrm>
          <a:prstGeom prst="rect">
            <a:avLst/>
          </a:prstGeom>
        </p:spPr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6000" b="1" kern="0" dirty="0" smtClean="0">
                <a:latin typeface="+mn-lt"/>
              </a:rPr>
              <a:t>航天育种</a:t>
            </a:r>
            <a:r>
              <a:rPr kumimoji="0" lang="zh-CN" altLang="en-US" sz="6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？</a:t>
            </a:r>
            <a:endParaRPr kumimoji="0" lang="en-US" altLang="zh-CN" sz="60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现代思维汇总</a:t>
            </a:r>
            <a:endParaRPr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4736616"/>
              </p:ext>
            </p:extLst>
          </p:nvPr>
        </p:nvGraphicFramePr>
        <p:xfrm>
          <a:off x="611560" y="1484780"/>
          <a:ext cx="7920880" cy="5256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0220"/>
                <a:gridCol w="2196244"/>
                <a:gridCol w="2520280"/>
                <a:gridCol w="1224136"/>
              </a:tblGrid>
              <a:tr h="4380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学科领域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传统思维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现代思维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提及课次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38049">
                <a:tc rowSpan="11"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一般性世界观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受情绪和意志严重影响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剥离情绪和意志的影响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第一讲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不强调怀疑和探索精神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强调怀疑和探索精神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第一讲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严重受感官和脑机能局限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从多方面克服感官和脑机能的局限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第六讲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无法把握深时空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可以把握深时空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第一讲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非线性时间观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线性时间观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第四讲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对现世的未来通常无期待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对现世的未来充满期待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第四讲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不区分人与自然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人与自然二分，并以人类为尊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第四讲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倾向目的论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不承认目的论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第五讲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倾向于建立信仰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倾向于实用性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第二讲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适应乡村熟人社会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适应城市化的陌生人社会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第七讲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缺乏对多样性的认识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对多样性有足够认识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第十四讲</a:t>
                      </a: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13戴旭.jpe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79512" y="1484784"/>
            <a:ext cx="3810000" cy="3048000"/>
          </a:xfrm>
        </p:spPr>
      </p:pic>
      <p:sp>
        <p:nvSpPr>
          <p:cNvPr id="7" name="爆炸形 2 6"/>
          <p:cNvSpPr/>
          <p:nvPr/>
        </p:nvSpPr>
        <p:spPr bwMode="auto">
          <a:xfrm>
            <a:off x="2411760" y="2924944"/>
            <a:ext cx="6480720" cy="3744416"/>
          </a:xfrm>
          <a:prstGeom prst="irregularSeal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half" idx="2"/>
          </p:nvPr>
        </p:nvSpPr>
        <p:spPr>
          <a:xfrm>
            <a:off x="3491880" y="4346376"/>
            <a:ext cx="3810000" cy="4267200"/>
          </a:xfrm>
        </p:spPr>
        <p:txBody>
          <a:bodyPr/>
          <a:lstStyle/>
          <a:p>
            <a:pPr>
              <a:buNone/>
            </a:pPr>
            <a:r>
              <a:rPr lang="zh-CN" altLang="en-US" sz="6000" b="1" dirty="0" smtClean="0"/>
              <a:t>基因武器？</a:t>
            </a:r>
            <a:endParaRPr lang="en-US" altLang="zh-CN" sz="60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生命科学和医学的今日处境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试管婴儿</a:t>
            </a:r>
            <a:endParaRPr lang="en-US" altLang="zh-CN" dirty="0" smtClean="0"/>
          </a:p>
          <a:p>
            <a:r>
              <a:rPr lang="zh-CN" altLang="en-US" dirty="0" smtClean="0"/>
              <a:t>克隆</a:t>
            </a:r>
            <a:endParaRPr lang="en-US" altLang="zh-CN" dirty="0" smtClean="0"/>
          </a:p>
          <a:p>
            <a:r>
              <a:rPr lang="zh-CN" altLang="en-US" dirty="0" smtClean="0"/>
              <a:t>基因疗法</a:t>
            </a:r>
            <a:endParaRPr lang="en-US" altLang="zh-CN" dirty="0" smtClean="0"/>
          </a:p>
          <a:p>
            <a:r>
              <a:rPr lang="zh-CN" altLang="en-US" dirty="0" smtClean="0"/>
              <a:t>遗传与体育</a:t>
            </a:r>
            <a:endParaRPr lang="en-US" altLang="zh-CN" dirty="0" smtClean="0"/>
          </a:p>
          <a:p>
            <a:r>
              <a:rPr lang="zh-CN" altLang="en-US" dirty="0" smtClean="0"/>
              <a:t>遗传与保险业</a:t>
            </a:r>
            <a:endParaRPr lang="en-US" altLang="zh-CN" dirty="0" smtClean="0"/>
          </a:p>
          <a:p>
            <a:r>
              <a:rPr lang="zh-CN" altLang="en-US" dirty="0" smtClean="0"/>
              <a:t>遗传与法律</a:t>
            </a:r>
            <a:endParaRPr lang="en-US" altLang="zh-CN" dirty="0" smtClean="0"/>
          </a:p>
          <a:p>
            <a:r>
              <a:rPr lang="en-US" altLang="zh-CN" dirty="0" smtClean="0"/>
              <a:t>……</a:t>
            </a:r>
            <a:endParaRPr lang="zh-CN" altLang="en-US" dirty="0"/>
          </a:p>
        </p:txBody>
      </p:sp>
      <p:pic>
        <p:nvPicPr>
          <p:cNvPr id="7" name="内容占位符 6" descr="13弗兰肯斯坦.jp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716016" y="1512821"/>
            <a:ext cx="3600400" cy="4800534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应对之策？</a:t>
            </a:r>
            <a:endParaRPr lang="zh-CN" altLang="en-US" dirty="0"/>
          </a:p>
        </p:txBody>
      </p:sp>
      <p:pic>
        <p:nvPicPr>
          <p:cNvPr id="5" name="内容占位符 4" descr="14刘慈欣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251520" y="1628800"/>
            <a:ext cx="2880320" cy="3251561"/>
          </a:xfrm>
        </p:spPr>
      </p:pic>
      <p:pic>
        <p:nvPicPr>
          <p:cNvPr id="6" name="内容占位符 5" descr="14银河系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3275856" y="2204864"/>
            <a:ext cx="5533814" cy="4176464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应对之策？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整体论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描述整体论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/>
              <a:t>整体大于部分之和</a:t>
            </a:r>
            <a:endParaRPr lang="en-US" altLang="zh-CN" dirty="0" smtClean="0"/>
          </a:p>
          <a:p>
            <a:r>
              <a:rPr lang="zh-CN" altLang="en-US" dirty="0" smtClean="0"/>
              <a:t>因为真随机性现象和混沌现象，整体会有“突现”的现象，不能由部分之间的相互作用完全推出</a:t>
            </a:r>
            <a:endParaRPr lang="en-US" altLang="zh-CN" dirty="0" smtClean="0"/>
          </a:p>
          <a:p>
            <a:r>
              <a:rPr lang="zh-CN" altLang="en-US" dirty="0" smtClean="0"/>
              <a:t>逐级还原</a:t>
            </a:r>
            <a:endParaRPr lang="zh-CN" altLang="en-US" dirty="0"/>
          </a:p>
        </p:txBody>
      </p:sp>
      <p:pic>
        <p:nvPicPr>
          <p:cNvPr id="5" name="图片 4" descr="14地球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5536" y="2492896"/>
            <a:ext cx="3930771" cy="39333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应对之策？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整体论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2132856"/>
            <a:ext cx="3810000" cy="3963144"/>
          </a:xfrm>
        </p:spPr>
        <p:txBody>
          <a:bodyPr/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规范整体论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/>
              <a:t>还原论是没出路的，回到过去的博物学时代吧！</a:t>
            </a:r>
            <a:endParaRPr lang="en-US" altLang="zh-CN" dirty="0" smtClean="0"/>
          </a:p>
          <a:p>
            <a:r>
              <a:rPr lang="zh-CN" altLang="en-US" dirty="0" smtClean="0"/>
              <a:t>“盖亚（娅）假说”</a:t>
            </a:r>
            <a:endParaRPr lang="zh-CN" altLang="en-US" dirty="0"/>
          </a:p>
        </p:txBody>
      </p:sp>
      <p:pic>
        <p:nvPicPr>
          <p:cNvPr id="5" name="图片 4" descr="14地球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5536" y="2492896"/>
            <a:ext cx="3930771" cy="39333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两种生态学</a:t>
            </a:r>
            <a:endParaRPr lang="zh-CN" altLang="en-US" dirty="0"/>
          </a:p>
        </p:txBody>
      </p:sp>
      <p:pic>
        <p:nvPicPr>
          <p:cNvPr id="5" name="内容占位符 4" descr="14科学生态学.pn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539552" y="2333625"/>
            <a:ext cx="3800475" cy="3257550"/>
          </a:xfrm>
        </p:spPr>
      </p:pic>
      <p:pic>
        <p:nvPicPr>
          <p:cNvPr id="6" name="内容占位符 5" descr="14 Enviromentalist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rcRect l="42524"/>
          <a:stretch>
            <a:fillRect/>
          </a:stretch>
        </p:blipFill>
        <p:spPr>
          <a:xfrm>
            <a:off x="4860032" y="1988840"/>
            <a:ext cx="3660921" cy="4248472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还原主义的理解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绝大多数现代性危机，是人的演化心理与现代环境不适应的结果</a:t>
            </a:r>
            <a:endParaRPr lang="en-US" altLang="zh-CN" dirty="0" smtClean="0"/>
          </a:p>
          <a:p>
            <a:r>
              <a:rPr lang="zh-CN" altLang="en-US" dirty="0" smtClean="0"/>
              <a:t>对现代自然环境的不适应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城市，饮食，污染</a:t>
            </a:r>
            <a:endParaRPr lang="en-US" altLang="zh-CN" dirty="0" smtClean="0"/>
          </a:p>
          <a:p>
            <a:r>
              <a:rPr lang="zh-CN" altLang="en-US" dirty="0" smtClean="0"/>
              <a:t>对现代社会环境的不适应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陌生人社会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工业化社会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缺乏对工业文化的理解和认同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工业文化</a:t>
            </a:r>
            <a:endParaRPr lang="zh-CN" altLang="en-US" dirty="0"/>
          </a:p>
        </p:txBody>
      </p:sp>
      <p:pic>
        <p:nvPicPr>
          <p:cNvPr id="4" name="内容占位符 3" descr="14John Deer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95537" y="1412776"/>
            <a:ext cx="3264362" cy="2448272"/>
          </a:xfrm>
        </p:spPr>
      </p:pic>
      <p:pic>
        <p:nvPicPr>
          <p:cNvPr id="5" name="图片 4" descr="14Caterpillar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411760" y="4005064"/>
            <a:ext cx="2636912" cy="2636912"/>
          </a:xfrm>
          <a:prstGeom prst="rect">
            <a:avLst/>
          </a:prstGeom>
        </p:spPr>
      </p:pic>
      <p:pic>
        <p:nvPicPr>
          <p:cNvPr id="6" name="图片 5" descr="14Jeep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64088" y="1412776"/>
            <a:ext cx="3491880" cy="52352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还原主义的理解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700808"/>
            <a:ext cx="7772400" cy="4395192"/>
          </a:xfrm>
        </p:spPr>
        <p:txBody>
          <a:bodyPr/>
          <a:lstStyle/>
          <a:p>
            <a:r>
              <a:rPr lang="zh-CN" altLang="en-US" dirty="0" smtClean="0"/>
              <a:t>幸福来自攀比（根源来自求偶炫耀）</a:t>
            </a:r>
            <a:endParaRPr lang="zh-CN" altLang="en-US" dirty="0"/>
          </a:p>
        </p:txBody>
      </p:sp>
      <p:pic>
        <p:nvPicPr>
          <p:cNvPr id="4" name="图片 3" descr="14求偶炫耀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5695" y="2564904"/>
            <a:ext cx="5280587" cy="39604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还原主义的理解</a:t>
            </a:r>
            <a:endParaRPr lang="zh-CN" altLang="en-US" dirty="0"/>
          </a:p>
        </p:txBody>
      </p:sp>
      <p:pic>
        <p:nvPicPr>
          <p:cNvPr id="4" name="内容占位符 3" descr="14 The Mind Club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b="40563"/>
          <a:stretch>
            <a:fillRect/>
          </a:stretch>
        </p:blipFill>
        <p:spPr>
          <a:xfrm>
            <a:off x="1475656" y="1556792"/>
            <a:ext cx="6480102" cy="4968552"/>
          </a:xfrm>
        </p:spPr>
      </p:pic>
      <p:cxnSp>
        <p:nvCxnSpPr>
          <p:cNvPr id="6" name="直接连接符 5"/>
          <p:cNvCxnSpPr/>
          <p:nvPr/>
        </p:nvCxnSpPr>
        <p:spPr bwMode="auto">
          <a:xfrm flipH="1">
            <a:off x="2699792" y="1988840"/>
            <a:ext cx="3312368" cy="33843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现代思维汇总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548494"/>
              </p:ext>
            </p:extLst>
          </p:nvPr>
        </p:nvGraphicFramePr>
        <p:xfrm>
          <a:off x="611560" y="1484780"/>
          <a:ext cx="7920880" cy="49685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0220"/>
                <a:gridCol w="2196244"/>
                <a:gridCol w="2520280"/>
                <a:gridCol w="1224136"/>
              </a:tblGrid>
              <a:tr h="55206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学科领域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传统思维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现代思维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提及课次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552062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数学和逻辑学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无概率论和统计思维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大量依赖于概率论和统计思维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第九讲</a:t>
                      </a:r>
                    </a:p>
                  </a:txBody>
                  <a:tcPr marL="68580" marR="68580" marT="0" marB="0" anchor="ctr"/>
                </a:tc>
              </a:tr>
              <a:tr h="55206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无严密的演绎逻辑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有严密的演绎逻辑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第三讲</a:t>
                      </a:r>
                    </a:p>
                  </a:txBody>
                  <a:tcPr marL="68580" marR="68580" marT="0" marB="0" anchor="ctr"/>
                </a:tc>
              </a:tr>
              <a:tr h="552062">
                <a:tc rowSpan="5"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自然科学一般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基本不对自然进行数学化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普遍对自然进行数学化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第五讲</a:t>
                      </a:r>
                    </a:p>
                  </a:txBody>
                  <a:tcPr marL="68580" marR="68580" marT="0" marB="0" anchor="ctr"/>
                </a:tc>
              </a:tr>
              <a:tr h="55206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基本不做实验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强调实验的重要性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第六讲</a:t>
                      </a:r>
                    </a:p>
                  </a:txBody>
                  <a:tcPr marL="68580" marR="68580" marT="0" marB="0" anchor="ctr"/>
                </a:tc>
              </a:tr>
              <a:tr h="55206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持有不重视科学的“工匠精神”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持有重视科学理论的现代技术思维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第八讲</a:t>
                      </a:r>
                    </a:p>
                  </a:txBody>
                  <a:tcPr marL="68580" marR="68580" marT="0" marB="0" anchor="ctr"/>
                </a:tc>
              </a:tr>
              <a:tr h="55206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缺乏抽象、建模的理念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具有抽象、建模的理念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第十讲</a:t>
                      </a:r>
                    </a:p>
                  </a:txBody>
                  <a:tcPr marL="68580" marR="68580" marT="0" marB="0" anchor="ctr"/>
                </a:tc>
              </a:tr>
              <a:tr h="55206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无标准化思维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有标准化思维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第十讲</a:t>
                      </a:r>
                    </a:p>
                  </a:txBody>
                  <a:tcPr marL="68580" marR="68580" marT="0" marB="0" anchor="ctr"/>
                </a:tc>
              </a:tr>
              <a:tr h="55206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物理学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受俗常物理观的较大影响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突破俗常物理观的影响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第十讲</a:t>
                      </a: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还原主义的理解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坚持一种合宜的多元主义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/>
              <a:t>通过现代科学研究，证明一些多元性是先天的、正常的现象</a:t>
            </a:r>
            <a:endParaRPr lang="en-US" altLang="zh-CN" dirty="0" smtClean="0"/>
          </a:p>
          <a:p>
            <a:r>
              <a:rPr lang="zh-CN" altLang="en-US" dirty="0" smtClean="0"/>
              <a:t>另一些后天的多元性没有对他者的直接歧视和敌意</a:t>
            </a:r>
            <a:endParaRPr lang="en-US" altLang="zh-CN" dirty="0" smtClean="0"/>
          </a:p>
          <a:p>
            <a:r>
              <a:rPr lang="zh-CN" altLang="en-US" dirty="0" smtClean="0"/>
              <a:t>然而，应当“对不宽容者不宽容”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多元主义应该与国族的共同价值观相互妥协（有争议）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还原主义的理解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整体论</a:t>
            </a:r>
            <a:endParaRPr lang="en-US" altLang="zh-CN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阴谋论</a:t>
            </a:r>
            <a:endParaRPr lang="zh-CN" altLang="en-US" dirty="0"/>
          </a:p>
        </p:txBody>
      </p:sp>
      <p:pic>
        <p:nvPicPr>
          <p:cNvPr id="5" name="图片 4" descr="14地球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5536" y="2492896"/>
            <a:ext cx="3930771" cy="3933392"/>
          </a:xfrm>
          <a:prstGeom prst="rect">
            <a:avLst/>
          </a:prstGeom>
        </p:spPr>
      </p:pic>
      <p:pic>
        <p:nvPicPr>
          <p:cNvPr id="6" name="图片 5" descr="14共济会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88024" y="2520279"/>
            <a:ext cx="3744416" cy="3931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现代思维和传统思维对比（十四）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85800" y="1636855"/>
          <a:ext cx="7846640" cy="4744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3320"/>
                <a:gridCol w="3923320"/>
              </a:tblGrid>
              <a:tr h="89420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传统思维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现代思维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19251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2400" kern="100" dirty="0" smtClean="0">
                          <a:solidFill>
                            <a:schemeClr val="tx1"/>
                          </a:solidFill>
                          <a:latin typeface="Calibri"/>
                          <a:ea typeface="宋体"/>
                          <a:cs typeface="Times New Roman"/>
                        </a:rPr>
                        <a:t>生态思想有强烈的人文色彩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2400" kern="100" dirty="0" smtClean="0">
                          <a:solidFill>
                            <a:schemeClr val="tx1"/>
                          </a:solidFill>
                          <a:latin typeface="Calibri"/>
                          <a:ea typeface="宋体"/>
                          <a:cs typeface="Times New Roman"/>
                        </a:rPr>
                        <a:t>生态思想建立在科学认识上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19251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2400" kern="100" dirty="0" smtClean="0">
                          <a:solidFill>
                            <a:schemeClr val="tx1"/>
                          </a:solidFill>
                          <a:latin typeface="Calibri"/>
                          <a:ea typeface="宋体"/>
                          <a:cs typeface="Times New Roman"/>
                        </a:rPr>
                        <a:t>缺乏对多样性的认识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2400" kern="100" dirty="0" smtClean="0">
                          <a:solidFill>
                            <a:schemeClr val="tx1"/>
                          </a:solidFill>
                          <a:latin typeface="Calibri"/>
                          <a:ea typeface="宋体"/>
                          <a:cs typeface="Times New Roman"/>
                        </a:rPr>
                        <a:t>对多样性有足够认识</a:t>
                      </a:r>
                      <a:endParaRPr lang="zh-CN" sz="2400" kern="100" dirty="0">
                        <a:solidFill>
                          <a:schemeClr val="tx1"/>
                        </a:solidFill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谢谢大家！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现代思维汇总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5633204"/>
              </p:ext>
            </p:extLst>
          </p:nvPr>
        </p:nvGraphicFramePr>
        <p:xfrm>
          <a:off x="611560" y="1484780"/>
          <a:ext cx="7920880" cy="48185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0220"/>
                <a:gridCol w="2196244"/>
                <a:gridCol w="2520280"/>
                <a:gridCol w="1224136"/>
              </a:tblGrid>
              <a:tr h="4380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学科领域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传统思维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现代思维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提及课次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38049"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生命科学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倾向本质论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不承认本质论</a:t>
                      </a: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第十一讲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倾向生机论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不承认生机论</a:t>
                      </a: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无现代演化思维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有现代演化思维</a:t>
                      </a: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生态思想有强烈的人文色彩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生态思想建立在科学认识上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第十四讲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医　学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以天人感应论为基础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以现代生命科学为基础</a:t>
                      </a: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第十一讲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缺乏有效的药效检验方法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有严格的药效检验方法</a:t>
                      </a: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380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社会科学一般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基本不依赖数学化思维和实验方法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普遍依赖数学化思维和实验方法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第十二讲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心理学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倾向建立缺乏生理学依据的纯理论叙事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倾向建立有生理学依据的实证理论体系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第十二讲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历史学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不能区分传说和史实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有较为严格的区分传说和史实的方法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第一讲</a:t>
                      </a:r>
                    </a:p>
                  </a:txBody>
                  <a:tcPr marL="68580" marR="68580" marT="0" marB="0" anchor="ctr"/>
                </a:tc>
              </a:tr>
              <a:tr h="4380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经济学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倾向于建立信仰式体系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倾向于解决实际问题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第十三讲</a:t>
                      </a: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251520" y="2564904"/>
            <a:ext cx="8597007" cy="1630288"/>
          </a:xfrm>
        </p:spPr>
        <p:txBody>
          <a:bodyPr/>
          <a:lstStyle/>
          <a:p>
            <a:pPr algn="ctr"/>
            <a:r>
              <a:rPr lang="zh-CN" altLang="en-US" dirty="0" smtClean="0"/>
              <a:t>有这么多思维进步，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怎么还是有危机？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科技简史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395536" y="1340769"/>
          <a:ext cx="8352928" cy="5411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76"/>
                <a:gridCol w="1512168"/>
                <a:gridCol w="3384376"/>
                <a:gridCol w="1872208"/>
              </a:tblGrid>
              <a:tr h="51507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原状态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危机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应对方式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新状态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106287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人类起源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旧石器制造，用火，狩猎，语言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第一次全球化</a:t>
                      </a:r>
                      <a:endParaRPr lang="en-US" altLang="zh-CN" dirty="0" smtClean="0"/>
                    </a:p>
                    <a:p>
                      <a:pPr algn="ctr"/>
                      <a:r>
                        <a:rPr lang="zh-CN" altLang="en-US" dirty="0" smtClean="0"/>
                        <a:t>（人类全球化）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106234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第一次全球化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野生生物资源危机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农业及相关技术</a:t>
                      </a:r>
                      <a:endParaRPr lang="en-US" altLang="zh-CN" dirty="0" smtClean="0"/>
                    </a:p>
                    <a:p>
                      <a:pPr algn="ctr"/>
                      <a:r>
                        <a:rPr lang="zh-CN" altLang="en-US" dirty="0" smtClean="0"/>
                        <a:t>（生物驯化和育种，新石器制造，陶器制造，编织，建筑）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第二次全球化</a:t>
                      </a:r>
                      <a:endParaRPr lang="en-US" altLang="zh-CN" dirty="0" smtClean="0"/>
                    </a:p>
                    <a:p>
                      <a:pPr algn="ctr"/>
                      <a:r>
                        <a:rPr lang="zh-CN" altLang="en-US" dirty="0" smtClean="0"/>
                        <a:t>（农业全球化）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130814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第二次全球化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陌生人危机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文明技术</a:t>
                      </a:r>
                      <a:endParaRPr lang="en-US" altLang="zh-CN" dirty="0" smtClean="0"/>
                    </a:p>
                    <a:p>
                      <a:pPr algn="ctr"/>
                      <a:r>
                        <a:rPr lang="zh-CN" altLang="en-US" dirty="0" smtClean="0"/>
                        <a:t>（专制，法律制度，税收，公共服务，等级制，宗教，社会分工，军事，城市化，举贤制，文字，国家）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第三次全球化</a:t>
                      </a:r>
                      <a:endParaRPr lang="en-US" altLang="zh-CN" dirty="0" smtClean="0"/>
                    </a:p>
                    <a:p>
                      <a:pPr algn="ctr"/>
                      <a:r>
                        <a:rPr lang="zh-CN" altLang="en-US" dirty="0" smtClean="0"/>
                        <a:t>（文明全球化）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130814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第三次全球化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欧洲人口、货币危机</a:t>
                      </a:r>
                      <a:endParaRPr lang="zh-CN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（详见下页）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第四次全球化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395536" y="1340769"/>
          <a:ext cx="8352928" cy="51845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160"/>
                <a:gridCol w="1296144"/>
                <a:gridCol w="3960440"/>
                <a:gridCol w="1656184"/>
              </a:tblGrid>
              <a:tr h="51507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原状态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危机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应对方式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新状态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63705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人类起源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旧石器制造，用火，狩猎，语言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第一次全球化</a:t>
                      </a:r>
                      <a:endParaRPr lang="en-US" altLang="zh-CN" sz="1600" dirty="0" smtClean="0"/>
                    </a:p>
                    <a:p>
                      <a:pPr algn="ctr"/>
                      <a:r>
                        <a:rPr lang="zh-CN" altLang="en-US" sz="1600" dirty="0" smtClean="0"/>
                        <a:t>（人类全球化）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7200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第一次全球化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野生生物资源危机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农业及相关技术</a:t>
                      </a:r>
                      <a:endParaRPr lang="en-US" altLang="zh-CN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第二次全球化</a:t>
                      </a:r>
                      <a:endParaRPr lang="en-US" altLang="zh-CN" sz="1600" dirty="0" smtClean="0"/>
                    </a:p>
                    <a:p>
                      <a:pPr algn="ctr"/>
                      <a:r>
                        <a:rPr lang="zh-CN" altLang="en-US" sz="1600" dirty="0" smtClean="0"/>
                        <a:t>（农业全球化）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79208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第二次全球化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陌生人危机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文明技术</a:t>
                      </a:r>
                      <a:endParaRPr lang="en-US" altLang="zh-CN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第三次全球化</a:t>
                      </a:r>
                      <a:endParaRPr lang="en-US" altLang="zh-CN" sz="1600" dirty="0" smtClean="0"/>
                    </a:p>
                    <a:p>
                      <a:pPr algn="ctr"/>
                      <a:r>
                        <a:rPr lang="zh-CN" altLang="en-US" sz="1600" dirty="0" smtClean="0"/>
                        <a:t>（文明全球化）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25202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第三次全球化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欧洲人口、货币危机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/>
                        <a:t>“地理大发现”相关技术</a:t>
                      </a:r>
                      <a:r>
                        <a:rPr lang="zh-CN" altLang="en-US" sz="1600" dirty="0" smtClean="0"/>
                        <a:t>（活字印刷术，资本主义，骑马术，航海，热兵器，“病菌”）</a:t>
                      </a:r>
                      <a:endParaRPr lang="en-US" altLang="zh-CN" sz="1600" dirty="0" smtClean="0"/>
                    </a:p>
                    <a:p>
                      <a:pPr algn="ctr"/>
                      <a:endParaRPr lang="en-US" altLang="zh-CN" sz="1600" dirty="0" smtClean="0"/>
                    </a:p>
                    <a:p>
                      <a:pPr algn="ctr"/>
                      <a:r>
                        <a:rPr lang="zh-CN" altLang="en-US" sz="1600" b="1" dirty="0" smtClean="0"/>
                        <a:t>工业及相关技术</a:t>
                      </a:r>
                      <a:r>
                        <a:rPr lang="zh-CN" altLang="en-US" sz="1600" dirty="0" smtClean="0"/>
                        <a:t>（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蒸汽机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铁路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电报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；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电能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标准化制造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福特制管理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；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核能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信息技术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集装箱运输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温特制管理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）</a:t>
                      </a:r>
                      <a:endParaRPr lang="en-US" altLang="zh-CN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altLang="zh-CN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zh-CN" altLang="zh-CN" sz="16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政治</a:t>
                      </a:r>
                      <a:r>
                        <a:rPr lang="en-US" altLang="zh-CN" sz="16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zh-CN" altLang="zh-CN" sz="16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军事技术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（民族国家体制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公共教育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民主制度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现代中央集权制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福利制度）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第四次全球化</a:t>
                      </a:r>
                      <a:endParaRPr lang="en-US" altLang="zh-CN" sz="1600" dirty="0" smtClean="0"/>
                    </a:p>
                    <a:p>
                      <a:pPr algn="ctr"/>
                      <a:r>
                        <a:rPr lang="zh-CN" altLang="en-US" sz="1600" dirty="0" smtClean="0"/>
                        <a:t>（资本主义全球化）</a:t>
                      </a:r>
                      <a:endParaRPr lang="zh-CN" altLang="en-US" sz="16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第四次全球危机</a:t>
            </a:r>
            <a:endParaRPr lang="zh-CN" altLang="en-US" dirty="0"/>
          </a:p>
        </p:txBody>
      </p:sp>
      <p:pic>
        <p:nvPicPr>
          <p:cNvPr id="5" name="内容占位符 4" descr="14衣物烘干机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539552" y="2060848"/>
            <a:ext cx="3137013" cy="3042239"/>
          </a:xfrm>
        </p:spPr>
      </p:pic>
      <p:sp>
        <p:nvSpPr>
          <p:cNvPr id="6" name="内容占位符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能源危机</a:t>
            </a:r>
            <a:endParaRPr lang="zh-CN" altLang="en-US" dirty="0"/>
          </a:p>
        </p:txBody>
      </p:sp>
      <p:pic>
        <p:nvPicPr>
          <p:cNvPr id="7" name="图片 6" descr="14化石能源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56478" y="3573016"/>
            <a:ext cx="4736002" cy="24482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爆炸形 2 5"/>
          <p:cNvSpPr/>
          <p:nvPr/>
        </p:nvSpPr>
        <p:spPr bwMode="auto">
          <a:xfrm rot="19240855">
            <a:off x="3912722" y="-169713"/>
            <a:ext cx="5059286" cy="7454189"/>
          </a:xfrm>
          <a:prstGeom prst="irregularSeal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5" name="爆炸形 2 4"/>
          <p:cNvSpPr/>
          <p:nvPr/>
        </p:nvSpPr>
        <p:spPr bwMode="auto">
          <a:xfrm rot="19240855">
            <a:off x="-617516" y="98066"/>
            <a:ext cx="4895889" cy="6870058"/>
          </a:xfrm>
          <a:prstGeom prst="irregularSeal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第四次全球危机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环境问题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空气污染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酸雨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水污染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土壤污染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垃圾问题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臭氧层空洞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光污染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噪声污染</a:t>
            </a:r>
            <a:endParaRPr lang="en-US" altLang="zh-CN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气候变化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气候变暖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极端天气增加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海平面上升</a:t>
            </a:r>
            <a:endParaRPr lang="en-US" altLang="zh-CN" dirty="0" smtClean="0"/>
          </a:p>
          <a:p>
            <a:r>
              <a:rPr lang="zh-CN" altLang="en-US" dirty="0" smtClean="0"/>
              <a:t>生物多样性丧失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遗传多样性丧失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种多样性丧失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生态系统多样性丧失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3" grpId="0" build="p"/>
      <p:bldP spid="4" grpId="0" build="p"/>
    </p:bldLst>
  </p:timing>
</p:sld>
</file>

<file path=ppt/theme/theme1.xml><?xml version="1.0" encoding="utf-8"?>
<a:theme xmlns:a="http://schemas.openxmlformats.org/drawingml/2006/main" name="工业">
  <a:themeElements>
    <a:clrScheme name="TR_0704 print PowerPlugs Templates for PowerPoint 15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A8A4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D1CFAA"/>
      </a:accent5>
      <a:accent6>
        <a:srgbClr val="8AB900"/>
      </a:accent6>
      <a:hlink>
        <a:srgbClr val="FF9933"/>
      </a:hlink>
      <a:folHlink>
        <a:srgbClr val="808080"/>
      </a:folHlink>
    </a:clrScheme>
    <a:fontScheme name="TR_0704 print PowerPlugs Templates for PowerPo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TR_0704 print PowerPlugs Templates for PowerPo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3">
        <a:dk1>
          <a:srgbClr val="000000"/>
        </a:dk1>
        <a:lt1>
          <a:srgbClr val="FFFFFF"/>
        </a:lt1>
        <a:dk2>
          <a:srgbClr val="66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14">
        <a:dk1>
          <a:srgbClr val="336699"/>
        </a:dk1>
        <a:lt1>
          <a:srgbClr val="FFFFFF"/>
        </a:lt1>
        <a:dk2>
          <a:srgbClr val="000000"/>
        </a:dk2>
        <a:lt2>
          <a:srgbClr val="FFFFFF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5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A8A4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D1CFAA"/>
        </a:accent5>
        <a:accent6>
          <a:srgbClr val="8AB900"/>
        </a:accent6>
        <a:hlink>
          <a:srgbClr val="FF9933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工业</Template>
  <TotalTime>1323</TotalTime>
  <Words>1214</Words>
  <Application>Microsoft Office PowerPoint</Application>
  <PresentationFormat>全屏显示(4:3)</PresentationFormat>
  <Paragraphs>288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0" baseType="lpstr">
      <vt:lpstr>宋体</vt:lpstr>
      <vt:lpstr>微软雅黑</vt:lpstr>
      <vt:lpstr>Arial</vt:lpstr>
      <vt:lpstr>Calibri</vt:lpstr>
      <vt:lpstr>Times</vt:lpstr>
      <vt:lpstr>Times New Roman</vt:lpstr>
      <vt:lpstr>工业</vt:lpstr>
      <vt:lpstr>我们如何面对危机？</vt:lpstr>
      <vt:lpstr>现代思维汇总</vt:lpstr>
      <vt:lpstr>现代思维汇总</vt:lpstr>
      <vt:lpstr>现代思维汇总</vt:lpstr>
      <vt:lpstr>有这么多思维进步， 怎么还是有危机？</vt:lpstr>
      <vt:lpstr>科技简史</vt:lpstr>
      <vt:lpstr>第四次全球化</vt:lpstr>
      <vt:lpstr>第四次全球危机</vt:lpstr>
      <vt:lpstr>第四次全球危机</vt:lpstr>
      <vt:lpstr>第四次全球危机</vt:lpstr>
      <vt:lpstr>生命科学和医学的今日处境</vt:lpstr>
      <vt:lpstr>生命科学和医学的今日处境</vt:lpstr>
      <vt:lpstr>生命科学和医学的今日处境</vt:lpstr>
      <vt:lpstr>生命科学和医学的今日处境</vt:lpstr>
      <vt:lpstr>生命科学和医学的今日处境</vt:lpstr>
      <vt:lpstr>生命科学和医学的今日处境</vt:lpstr>
      <vt:lpstr>生命科学和医学的今日处境</vt:lpstr>
      <vt:lpstr>生命科学和医学的今日处境</vt:lpstr>
      <vt:lpstr>生命科学和医学的今日处境</vt:lpstr>
      <vt:lpstr>生命科学和医学的今日处境</vt:lpstr>
      <vt:lpstr>生命科学和医学的今日处境</vt:lpstr>
      <vt:lpstr>应对之策？</vt:lpstr>
      <vt:lpstr>应对之策？</vt:lpstr>
      <vt:lpstr>应对之策？</vt:lpstr>
      <vt:lpstr>两种生态学</vt:lpstr>
      <vt:lpstr>还原主义的理解</vt:lpstr>
      <vt:lpstr>工业文化</vt:lpstr>
      <vt:lpstr>还原主义的理解</vt:lpstr>
      <vt:lpstr>还原主义的理解</vt:lpstr>
      <vt:lpstr>还原主义的理解</vt:lpstr>
      <vt:lpstr>还原主义的理解</vt:lpstr>
      <vt:lpstr>现代思维和传统思维对比（十四）</vt:lpstr>
      <vt:lpstr>谢谢大家！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了解我们的身体</dc:title>
  <dc:creator>Benjamin Liu</dc:creator>
  <cp:lastModifiedBy>Benjamin Liu</cp:lastModifiedBy>
  <cp:revision>121</cp:revision>
  <dcterms:created xsi:type="dcterms:W3CDTF">2018-05-07T02:43:59Z</dcterms:created>
  <dcterms:modified xsi:type="dcterms:W3CDTF">2020-05-25T03:23:28Z</dcterms:modified>
</cp:coreProperties>
</file>

<file path=docProps/thumbnail.jpeg>
</file>